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67" r:id="rId6"/>
    <p:sldId id="268" r:id="rId7"/>
    <p:sldId id="265" r:id="rId8"/>
    <p:sldId id="266" r:id="rId9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Extra Bold" panose="020B0604020202020204" charset="0"/>
      <p:regular r:id="rId14"/>
    </p:embeddedFont>
    <p:embeddedFont>
      <p:font typeface="Code Pro" panose="020B0604020202020204" charset="0"/>
      <p:regular r:id="rId15"/>
    </p:embeddedFont>
    <p:embeddedFont>
      <p:font typeface="Arial" panose="020B0604020202020204" pitchFamily="34" charset="0"/>
      <p:regular r:id="rId16"/>
    </p:embeddedFont>
    <p:embeddedFont>
      <p:font typeface="Intro" panose="02000000000000000000" charset="0"/>
      <p:regular r:id="rId17"/>
    </p:embeddedFont>
    <p:embeddedFont>
      <p:font typeface="Code Pro Bol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50" d="100"/>
          <a:sy n="50" d="100"/>
        </p:scale>
        <p:origin x="946" y="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011371" y="7679412"/>
            <a:ext cx="12265257" cy="906705"/>
            <a:chOff x="0" y="0"/>
            <a:chExt cx="3230356" cy="23880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230356" cy="238803"/>
            </a:xfrm>
            <a:custGeom>
              <a:avLst/>
              <a:gdLst/>
              <a:ahLst/>
              <a:cxnLst/>
              <a:rect l="l" t="t" r="r" b="b"/>
              <a:pathLst>
                <a:path w="3230356" h="238803">
                  <a:moveTo>
                    <a:pt x="0" y="0"/>
                  </a:moveTo>
                  <a:lnTo>
                    <a:pt x="3230356" y="0"/>
                  </a:lnTo>
                  <a:lnTo>
                    <a:pt x="3230356" y="238803"/>
                  </a:lnTo>
                  <a:lnTo>
                    <a:pt x="0" y="2388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3230356" cy="2959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903721" y="4212980"/>
            <a:ext cx="14480558" cy="2667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430"/>
              </a:lnSpc>
            </a:pPr>
            <a:r>
              <a:rPr lang="en-US" sz="7200" b="1" dirty="0" smtClean="0">
                <a:solidFill>
                  <a:srgbClr val="FFFFFF"/>
                </a:solidFill>
                <a:ea typeface="Intro"/>
                <a:cs typeface="Intro"/>
                <a:sym typeface="Intro"/>
              </a:rPr>
              <a:t>CERTIFICAÇÃO PRÓ-GESTÃO NÍVEL I</a:t>
            </a:r>
          </a:p>
          <a:p>
            <a:pPr algn="ctr">
              <a:lnSpc>
                <a:spcPts val="10430"/>
              </a:lnSpc>
            </a:pPr>
            <a:r>
              <a:rPr lang="en-US" sz="4400" dirty="0" smtClean="0">
                <a:solidFill>
                  <a:srgbClr val="FFFFFF"/>
                </a:solidFill>
                <a:latin typeface="+mj-lt"/>
                <a:ea typeface="Intro"/>
                <a:cs typeface="Intro"/>
                <a:sym typeface="Intro"/>
              </a:rPr>
              <a:t>Compartilhando experiências do RPPS de </a:t>
            </a:r>
            <a:r>
              <a:rPr lang="en-US" sz="4400" dirty="0" err="1" smtClean="0">
                <a:solidFill>
                  <a:srgbClr val="FFFFFF"/>
                </a:solidFill>
                <a:latin typeface="+mj-lt"/>
                <a:ea typeface="Intro"/>
                <a:cs typeface="Intro"/>
                <a:sym typeface="Intro"/>
              </a:rPr>
              <a:t>Seropédica</a:t>
            </a:r>
            <a:r>
              <a:rPr lang="en-US" sz="4400" dirty="0" smtClean="0">
                <a:solidFill>
                  <a:srgbClr val="FFFFFF"/>
                </a:solidFill>
                <a:latin typeface="+mj-lt"/>
                <a:ea typeface="Intro"/>
                <a:cs typeface="Intro"/>
                <a:sym typeface="Intro"/>
              </a:rPr>
              <a:t>/RJ</a:t>
            </a:r>
            <a:endParaRPr lang="en-US" sz="4400" dirty="0">
              <a:solidFill>
                <a:srgbClr val="FFFFFF"/>
              </a:solidFill>
              <a:latin typeface="+mj-lt"/>
              <a:ea typeface="Intro"/>
              <a:cs typeface="Intro"/>
              <a:sym typeface="Intr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884225" y="7955064"/>
            <a:ext cx="12519550" cy="355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2"/>
              </a:lnSpc>
            </a:pPr>
            <a:r>
              <a:rPr lang="en-US" sz="2484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HUGO LOPES DE OLIVEIRA</a:t>
            </a:r>
            <a:endParaRPr lang="en-US" sz="2484" dirty="0">
              <a:solidFill>
                <a:srgbClr val="FFFFFF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746373" y="1047750"/>
            <a:ext cx="2512927" cy="6983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32"/>
              </a:lnSpc>
            </a:pPr>
            <a:r>
              <a:rPr lang="en-US" sz="2484" dirty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LOGO DA EMPRESA AQUI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0" y="0"/>
            <a:ext cx="4108205" cy="4108205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34625" y="532219"/>
            <a:ext cx="3419157" cy="2637380"/>
            <a:chOff x="0" y="0"/>
            <a:chExt cx="4558876" cy="3516507"/>
          </a:xfrm>
        </p:grpSpPr>
        <p:sp>
          <p:nvSpPr>
            <p:cNvPr id="13" name="TextBox 13"/>
            <p:cNvSpPr txBox="1"/>
            <p:nvPr/>
          </p:nvSpPr>
          <p:spPr>
            <a:xfrm>
              <a:off x="526907" y="3230092"/>
              <a:ext cx="3017676" cy="286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36"/>
                </a:lnSpc>
              </a:pPr>
              <a:r>
                <a:rPr lang="en-US" sz="124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412791" y="2101901"/>
              <a:ext cx="3245909" cy="618484"/>
            </a:xfrm>
            <a:custGeom>
              <a:avLst/>
              <a:gdLst/>
              <a:ahLst/>
              <a:cxnLst/>
              <a:rect l="l" t="t" r="r" b="b"/>
              <a:pathLst>
                <a:path w="3245909" h="618484">
                  <a:moveTo>
                    <a:pt x="0" y="0"/>
                  </a:moveTo>
                  <a:lnTo>
                    <a:pt x="3245908" y="0"/>
                  </a:lnTo>
                  <a:lnTo>
                    <a:pt x="3245908" y="618484"/>
                  </a:lnTo>
                  <a:lnTo>
                    <a:pt x="0" y="618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412791" y="2688458"/>
              <a:ext cx="3245909" cy="534497"/>
            </a:xfrm>
            <a:custGeom>
              <a:avLst/>
              <a:gdLst/>
              <a:ahLst/>
              <a:cxnLst/>
              <a:rect l="l" t="t" r="r" b="b"/>
              <a:pathLst>
                <a:path w="3245909" h="534497">
                  <a:moveTo>
                    <a:pt x="0" y="0"/>
                  </a:moveTo>
                  <a:lnTo>
                    <a:pt x="3245908" y="0"/>
                  </a:lnTo>
                  <a:lnTo>
                    <a:pt x="3245908" y="534497"/>
                  </a:lnTo>
                  <a:lnTo>
                    <a:pt x="0" y="5344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0" y="0"/>
              <a:ext cx="4558876" cy="2318581"/>
            </a:xfrm>
            <a:custGeom>
              <a:avLst/>
              <a:gdLst/>
              <a:ahLst/>
              <a:cxnLst/>
              <a:rect l="l" t="t" r="r" b="b"/>
              <a:pathLst>
                <a:path w="4558876" h="2318581">
                  <a:moveTo>
                    <a:pt x="0" y="0"/>
                  </a:moveTo>
                  <a:lnTo>
                    <a:pt x="4558876" y="0"/>
                  </a:lnTo>
                  <a:lnTo>
                    <a:pt x="4558876" y="2318581"/>
                  </a:lnTo>
                  <a:lnTo>
                    <a:pt x="0" y="23185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</p:sp>
        <p:sp>
          <p:nvSpPr>
            <p:cNvPr id="17" name="TextBox 17"/>
            <p:cNvSpPr txBox="1"/>
            <p:nvPr/>
          </p:nvSpPr>
          <p:spPr>
            <a:xfrm>
              <a:off x="552499" y="1322798"/>
              <a:ext cx="1297265" cy="646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9"/>
                </a:lnSpc>
              </a:pPr>
              <a:r>
                <a:rPr lang="en-US" sz="2935" spc="52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18" name="Imagem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6373" y="288858"/>
            <a:ext cx="2959715" cy="2959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m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81"/>
            <a:ext cx="10331161" cy="10331161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</p:pic>
      <p:grpSp>
        <p:nvGrpSpPr>
          <p:cNvPr id="6" name="Group 6"/>
          <p:cNvGrpSpPr/>
          <p:nvPr/>
        </p:nvGrpSpPr>
        <p:grpSpPr>
          <a:xfrm>
            <a:off x="6355902" y="988603"/>
            <a:ext cx="7523214" cy="1636500"/>
            <a:chOff x="0" y="0"/>
            <a:chExt cx="1981423" cy="43101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81422" cy="431012"/>
            </a:xfrm>
            <a:custGeom>
              <a:avLst/>
              <a:gdLst/>
              <a:ahLst/>
              <a:cxnLst/>
              <a:rect l="l" t="t" r="r" b="b"/>
              <a:pathLst>
                <a:path w="1981422" h="431012">
                  <a:moveTo>
                    <a:pt x="0" y="0"/>
                  </a:moveTo>
                  <a:lnTo>
                    <a:pt x="1981422" y="0"/>
                  </a:lnTo>
                  <a:lnTo>
                    <a:pt x="1981422" y="431012"/>
                  </a:lnTo>
                  <a:lnTo>
                    <a:pt x="0" y="431012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981423" cy="4881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485590" y="3273542"/>
            <a:ext cx="201162" cy="1912255"/>
            <a:chOff x="0" y="0"/>
            <a:chExt cx="52981" cy="50363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2981" cy="503639"/>
            </a:xfrm>
            <a:custGeom>
              <a:avLst/>
              <a:gdLst/>
              <a:ahLst/>
              <a:cxnLst/>
              <a:rect l="l" t="t" r="r" b="b"/>
              <a:pathLst>
                <a:path w="52981" h="503639">
                  <a:moveTo>
                    <a:pt x="0" y="0"/>
                  </a:moveTo>
                  <a:lnTo>
                    <a:pt x="52981" y="0"/>
                  </a:lnTo>
                  <a:lnTo>
                    <a:pt x="52981" y="503639"/>
                  </a:lnTo>
                  <a:lnTo>
                    <a:pt x="0" y="503639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52981" cy="5607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896600" y="3225179"/>
            <a:ext cx="4343400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5755"/>
              </a:lnSpc>
              <a:spcBef>
                <a:spcPct val="0"/>
              </a:spcBef>
            </a:pPr>
            <a:r>
              <a:rPr lang="en-US" sz="4961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SEROPÉDICA</a:t>
            </a:r>
            <a:endParaRPr lang="en-US" sz="4961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0896598" y="8839088"/>
            <a:ext cx="6362702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u="none" strike="noStrike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Ativos</a:t>
            </a: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: 1.849</a:t>
            </a:r>
          </a:p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Aposentados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: 330</a:t>
            </a:r>
          </a:p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u="none" strike="noStrike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Pensionistas</a:t>
            </a: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: 106</a:t>
            </a:r>
          </a:p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TOTAL: 2.285</a:t>
            </a:r>
            <a:endParaRPr lang="en-US" sz="1745" u="none" strike="noStrike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10896598" y="6544930"/>
            <a:ext cx="6362701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u="none" strike="noStrike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Autarquia</a:t>
            </a: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Municipal</a:t>
            </a:r>
          </a:p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37 </a:t>
            </a: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colaboradores</a:t>
            </a:r>
            <a:endParaRPr lang="en-US" sz="1745" dirty="0" smtClean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0" lvl="0" indent="0" algn="l">
              <a:lnSpc>
                <a:spcPts val="2443"/>
              </a:lnSpc>
              <a:spcBef>
                <a:spcPct val="0"/>
              </a:spcBef>
            </a:pP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Taxa </a:t>
            </a:r>
            <a:r>
              <a:rPr lang="en-US" sz="1745" u="none" strike="noStrike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Administrativa</a:t>
            </a: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1745" u="none" strike="noStrike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em</a:t>
            </a:r>
            <a:r>
              <a:rPr lang="en-US" sz="1745" u="none" strike="noStrike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2025: R$ 3.752.149,57</a:t>
            </a:r>
            <a:endParaRPr lang="en-US" sz="1745" u="none" strike="noStrike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7010400" y="1176884"/>
            <a:ext cx="10633482" cy="12919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085"/>
              </a:lnSpc>
              <a:spcBef>
                <a:spcPct val="0"/>
              </a:spcBef>
            </a:pPr>
            <a:r>
              <a:rPr lang="en-US" sz="8694" dirty="0" smtClean="0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CONTEXTO</a:t>
            </a:r>
            <a:endParaRPr lang="en-US" sz="8694" dirty="0">
              <a:solidFill>
                <a:srgbClr val="FFFFFF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0896598" y="8002796"/>
            <a:ext cx="4038602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5755"/>
              </a:lnSpc>
              <a:spcBef>
                <a:spcPct val="0"/>
              </a:spcBef>
            </a:pPr>
            <a:r>
              <a:rPr lang="en-US" sz="4961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SEGURADOS</a:t>
            </a:r>
            <a:endParaRPr lang="en-US" sz="4961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0896599" y="5743575"/>
            <a:ext cx="3581401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5755"/>
              </a:lnSpc>
              <a:spcBef>
                <a:spcPct val="0"/>
              </a:spcBef>
            </a:pPr>
            <a:r>
              <a:rPr lang="en-US" sz="4961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INSTITUTO</a:t>
            </a:r>
            <a:endParaRPr lang="en-US" sz="4961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0896600" y="4079058"/>
            <a:ext cx="6362700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443"/>
              </a:lnSpc>
            </a:pP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População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em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2022: 80.596 </a:t>
            </a: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habitantes</a:t>
            </a:r>
            <a:endParaRPr lang="en-US" sz="1745" dirty="0" smtClean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0" lvl="0" indent="0" algn="l">
              <a:lnSpc>
                <a:spcPts val="2443"/>
              </a:lnSpc>
            </a:pP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Região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Metroplitana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do Rio de Janeiro</a:t>
            </a:r>
          </a:p>
          <a:p>
            <a:pPr marL="0" lvl="0" indent="0" algn="l">
              <a:lnSpc>
                <a:spcPts val="2443"/>
              </a:lnSpc>
            </a:pP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Sede</a:t>
            </a:r>
            <a:r>
              <a:rPr lang="en-US" sz="1745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da </a:t>
            </a:r>
            <a:r>
              <a:rPr lang="en-US" sz="1745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UFRuralRJ</a:t>
            </a:r>
            <a:endParaRPr lang="en-US" sz="1745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grpSp>
        <p:nvGrpSpPr>
          <p:cNvPr id="25" name="Group 25"/>
          <p:cNvGrpSpPr/>
          <p:nvPr/>
        </p:nvGrpSpPr>
        <p:grpSpPr>
          <a:xfrm>
            <a:off x="-222691" y="8006909"/>
            <a:ext cx="2502782" cy="2502782"/>
            <a:chOff x="0" y="0"/>
            <a:chExt cx="3337042" cy="3337042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</p:sp>
          <p:sp>
            <p:nvSpPr>
              <p:cNvPr id="28" name="TextBox 2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30" name="Freeform 30"/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</p:sp>
        <p:sp>
          <p:nvSpPr>
            <p:cNvPr id="33" name="TextBox 33"/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grpSp>
        <p:nvGrpSpPr>
          <p:cNvPr id="35" name="Group 9"/>
          <p:cNvGrpSpPr/>
          <p:nvPr/>
        </p:nvGrpSpPr>
        <p:grpSpPr>
          <a:xfrm>
            <a:off x="10506815" y="8164409"/>
            <a:ext cx="201162" cy="1912255"/>
            <a:chOff x="0" y="0"/>
            <a:chExt cx="52981" cy="503639"/>
          </a:xfrm>
        </p:grpSpPr>
        <p:sp>
          <p:nvSpPr>
            <p:cNvPr id="36" name="Freeform 10"/>
            <p:cNvSpPr/>
            <p:nvPr/>
          </p:nvSpPr>
          <p:spPr>
            <a:xfrm>
              <a:off x="0" y="0"/>
              <a:ext cx="52981" cy="503639"/>
            </a:xfrm>
            <a:custGeom>
              <a:avLst/>
              <a:gdLst/>
              <a:ahLst/>
              <a:cxnLst/>
              <a:rect l="l" t="t" r="r" b="b"/>
              <a:pathLst>
                <a:path w="52981" h="503639">
                  <a:moveTo>
                    <a:pt x="0" y="0"/>
                  </a:moveTo>
                  <a:lnTo>
                    <a:pt x="52981" y="0"/>
                  </a:lnTo>
                  <a:lnTo>
                    <a:pt x="52981" y="503639"/>
                  </a:lnTo>
                  <a:lnTo>
                    <a:pt x="0" y="503639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37" name="TextBox 11"/>
            <p:cNvSpPr txBox="1"/>
            <p:nvPr/>
          </p:nvSpPr>
          <p:spPr>
            <a:xfrm>
              <a:off x="0" y="-57150"/>
              <a:ext cx="52981" cy="5607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38" name="Group 9"/>
          <p:cNvGrpSpPr/>
          <p:nvPr/>
        </p:nvGrpSpPr>
        <p:grpSpPr>
          <a:xfrm>
            <a:off x="10485590" y="5713074"/>
            <a:ext cx="201162" cy="1912255"/>
            <a:chOff x="0" y="0"/>
            <a:chExt cx="52981" cy="503639"/>
          </a:xfrm>
        </p:grpSpPr>
        <p:sp>
          <p:nvSpPr>
            <p:cNvPr id="39" name="Freeform 10"/>
            <p:cNvSpPr/>
            <p:nvPr/>
          </p:nvSpPr>
          <p:spPr>
            <a:xfrm>
              <a:off x="0" y="0"/>
              <a:ext cx="52981" cy="503639"/>
            </a:xfrm>
            <a:custGeom>
              <a:avLst/>
              <a:gdLst/>
              <a:ahLst/>
              <a:cxnLst/>
              <a:rect l="l" t="t" r="r" b="b"/>
              <a:pathLst>
                <a:path w="52981" h="503639">
                  <a:moveTo>
                    <a:pt x="0" y="0"/>
                  </a:moveTo>
                  <a:lnTo>
                    <a:pt x="52981" y="0"/>
                  </a:lnTo>
                  <a:lnTo>
                    <a:pt x="52981" y="503639"/>
                  </a:lnTo>
                  <a:lnTo>
                    <a:pt x="0" y="503639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40" name="TextBox 11"/>
            <p:cNvSpPr txBox="1"/>
            <p:nvPr/>
          </p:nvSpPr>
          <p:spPr>
            <a:xfrm>
              <a:off x="0" y="-57150"/>
              <a:ext cx="52981" cy="5607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m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513" y="1885623"/>
            <a:ext cx="4226065" cy="7513005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1028700" y="1565881"/>
            <a:ext cx="10664360" cy="2172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40"/>
              </a:lnSpc>
            </a:pPr>
            <a:r>
              <a:rPr lang="en-US" sz="8979" u="none" strike="noStrike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DESAFIOS ENFRENTADOS</a:t>
            </a:r>
            <a:endParaRPr lang="en-US" sz="8979" u="none" strike="noStrike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028700" y="3922261"/>
            <a:ext cx="11492546" cy="1578625"/>
            <a:chOff x="0" y="0"/>
            <a:chExt cx="2240809" cy="41577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240809" cy="415770"/>
            </a:xfrm>
            <a:custGeom>
              <a:avLst/>
              <a:gdLst/>
              <a:ahLst/>
              <a:cxnLst/>
              <a:rect l="l" t="t" r="r" b="b"/>
              <a:pathLst>
                <a:path w="2240809" h="415770">
                  <a:moveTo>
                    <a:pt x="0" y="0"/>
                  </a:moveTo>
                  <a:lnTo>
                    <a:pt x="2240809" y="0"/>
                  </a:lnTo>
                  <a:lnTo>
                    <a:pt x="2240809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EBEBEB"/>
            </a:solidFill>
            <a:ln w="38100" cap="sq">
              <a:solidFill>
                <a:srgbClr val="154891"/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2240809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5800968"/>
            <a:ext cx="11492546" cy="1578625"/>
            <a:chOff x="0" y="0"/>
            <a:chExt cx="2240809" cy="41577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240809" cy="415770"/>
            </a:xfrm>
            <a:custGeom>
              <a:avLst/>
              <a:gdLst/>
              <a:ahLst/>
              <a:cxnLst/>
              <a:rect l="l" t="t" r="r" b="b"/>
              <a:pathLst>
                <a:path w="2240809" h="415770">
                  <a:moveTo>
                    <a:pt x="0" y="0"/>
                  </a:moveTo>
                  <a:lnTo>
                    <a:pt x="2240809" y="0"/>
                  </a:lnTo>
                  <a:lnTo>
                    <a:pt x="2240809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EBEBEB"/>
            </a:solidFill>
            <a:ln w="38100" cap="sq">
              <a:solidFill>
                <a:srgbClr val="154891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2240809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28700" y="7679675"/>
            <a:ext cx="11492546" cy="1578625"/>
            <a:chOff x="0" y="0"/>
            <a:chExt cx="2240809" cy="41577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240809" cy="415770"/>
            </a:xfrm>
            <a:custGeom>
              <a:avLst/>
              <a:gdLst/>
              <a:ahLst/>
              <a:cxnLst/>
              <a:rect l="l" t="t" r="r" b="b"/>
              <a:pathLst>
                <a:path w="2240809" h="415770">
                  <a:moveTo>
                    <a:pt x="0" y="0"/>
                  </a:moveTo>
                  <a:lnTo>
                    <a:pt x="2240809" y="0"/>
                  </a:lnTo>
                  <a:lnTo>
                    <a:pt x="2240809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EBEBEB"/>
            </a:solidFill>
            <a:ln w="38100" cap="sq">
              <a:solidFill>
                <a:srgbClr val="154891"/>
              </a:solidFill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2240809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368573" y="4373019"/>
            <a:ext cx="10042413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Recursos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Financeiros</a:t>
            </a:r>
            <a:r>
              <a:rPr lang="en-US" sz="4400" dirty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</a:t>
            </a:r>
            <a:r>
              <a:rPr lang="en-US" sz="4400" dirty="0" err="1" smtClean="0">
                <a:solidFill>
                  <a:srgbClr val="154891"/>
                </a:solidFill>
                <a:ea typeface="Code Pro"/>
                <a:cs typeface="Code Pro"/>
                <a:sym typeface="Code Pro"/>
              </a:rPr>
              <a:t>insuficientes</a:t>
            </a:r>
            <a:endParaRPr lang="en-US" sz="4400" dirty="0">
              <a:solidFill>
                <a:srgbClr val="154891"/>
              </a:solidFill>
              <a:ea typeface="Code Pro"/>
              <a:cs typeface="Code Pro"/>
              <a:sym typeface="Code Pro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17259300" y="1885624"/>
            <a:ext cx="414463" cy="7514828"/>
            <a:chOff x="0" y="0"/>
            <a:chExt cx="109159" cy="197921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9159" cy="1979214"/>
            </a:xfrm>
            <a:custGeom>
              <a:avLst/>
              <a:gdLst/>
              <a:ahLst/>
              <a:cxnLst/>
              <a:rect l="l" t="t" r="r" b="b"/>
              <a:pathLst>
                <a:path w="109159" h="1979214">
                  <a:moveTo>
                    <a:pt x="0" y="0"/>
                  </a:moveTo>
                  <a:lnTo>
                    <a:pt x="109159" y="0"/>
                  </a:lnTo>
                  <a:lnTo>
                    <a:pt x="109159" y="1979214"/>
                  </a:lnTo>
                  <a:lnTo>
                    <a:pt x="0" y="1979214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57150"/>
              <a:ext cx="109159" cy="2036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028700" y="3922261"/>
            <a:ext cx="1141866" cy="1578625"/>
            <a:chOff x="0" y="0"/>
            <a:chExt cx="300738" cy="41577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00738" cy="415770"/>
            </a:xfrm>
            <a:custGeom>
              <a:avLst/>
              <a:gdLst/>
              <a:ahLst/>
              <a:cxnLst/>
              <a:rect l="l" t="t" r="r" b="b"/>
              <a:pathLst>
                <a:path w="300738" h="415770">
                  <a:moveTo>
                    <a:pt x="0" y="0"/>
                  </a:moveTo>
                  <a:lnTo>
                    <a:pt x="300738" y="0"/>
                  </a:lnTo>
                  <a:lnTo>
                    <a:pt x="300738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300738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028700" y="5800968"/>
            <a:ext cx="1141866" cy="1578625"/>
            <a:chOff x="0" y="0"/>
            <a:chExt cx="300738" cy="41577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300738" cy="415770"/>
            </a:xfrm>
            <a:custGeom>
              <a:avLst/>
              <a:gdLst/>
              <a:ahLst/>
              <a:cxnLst/>
              <a:rect l="l" t="t" r="r" b="b"/>
              <a:pathLst>
                <a:path w="300738" h="415770">
                  <a:moveTo>
                    <a:pt x="0" y="0"/>
                  </a:moveTo>
                  <a:lnTo>
                    <a:pt x="300738" y="0"/>
                  </a:lnTo>
                  <a:lnTo>
                    <a:pt x="300738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57150"/>
              <a:ext cx="300738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28700" y="7679675"/>
            <a:ext cx="1141866" cy="1578625"/>
            <a:chOff x="0" y="0"/>
            <a:chExt cx="300738" cy="41577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300738" cy="415770"/>
            </a:xfrm>
            <a:custGeom>
              <a:avLst/>
              <a:gdLst/>
              <a:ahLst/>
              <a:cxnLst/>
              <a:rect l="l" t="t" r="r" b="b"/>
              <a:pathLst>
                <a:path w="300738" h="415770">
                  <a:moveTo>
                    <a:pt x="0" y="0"/>
                  </a:moveTo>
                  <a:lnTo>
                    <a:pt x="300738" y="0"/>
                  </a:lnTo>
                  <a:lnTo>
                    <a:pt x="300738" y="415770"/>
                  </a:lnTo>
                  <a:lnTo>
                    <a:pt x="0" y="415770"/>
                  </a:lnTo>
                  <a:close/>
                </a:path>
              </a:pathLst>
            </a:custGeom>
            <a:solidFill>
              <a:srgbClr val="154891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300738" cy="4729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6334571" y="8437541"/>
            <a:ext cx="1849459" cy="1849459"/>
            <a:chOff x="0" y="0"/>
            <a:chExt cx="2465945" cy="2465945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3114C">
                      <a:alpha val="46000"/>
                    </a:srgbClr>
                  </a:gs>
                  <a:gs pos="100000">
                    <a:srgbClr val="364482">
                      <a:alpha val="46000"/>
                    </a:srgbClr>
                  </a:gs>
                </a:gsLst>
                <a:lin ang="2700000"/>
              </a:gradFill>
            </p:spPr>
          </p:sp>
          <p:sp>
            <p:nvSpPr>
              <p:cNvPr id="31" name="TextBox 3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81"/>
                </a:lnSpc>
              </a:pPr>
              <a:r>
                <a:rPr lang="en-US" sz="558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33" name="Freeform 33"/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280043" r="-81277" b="-208395"/>
              </a:stretch>
            </a:blipFill>
          </p:spPr>
        </p:sp>
        <p:sp>
          <p:nvSpPr>
            <p:cNvPr id="34" name="Freeform 34"/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71630" t="-433787" r="-81277" b="-147114"/>
              </a:stretch>
            </a:blipFill>
          </p:spPr>
        </p:sp>
        <p:sp>
          <p:nvSpPr>
            <p:cNvPr id="35" name="Freeform 35"/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-5193"/>
              </a:stretch>
            </a:blipFill>
          </p:spPr>
        </p:sp>
        <p:sp>
          <p:nvSpPr>
            <p:cNvPr id="36" name="TextBox 36"/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50"/>
                </a:lnSpc>
              </a:pPr>
              <a:r>
                <a:rPr lang="en-US" sz="1321" spc="23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39" name="TextBox 13"/>
          <p:cNvSpPr txBox="1"/>
          <p:nvPr/>
        </p:nvSpPr>
        <p:spPr>
          <a:xfrm>
            <a:off x="2368573" y="6251726"/>
            <a:ext cx="10042413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Pessoal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reduzido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e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sobrecarga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de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trabalho</a:t>
            </a:r>
            <a:endParaRPr lang="en-US" sz="4400" dirty="0">
              <a:solidFill>
                <a:srgbClr val="154891"/>
              </a:solidFill>
              <a:ea typeface="Code Pro"/>
              <a:cs typeface="Code Pro"/>
              <a:sym typeface="Code Pro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368573" y="8130433"/>
            <a:ext cx="10042413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Indiferença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do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Ente</a:t>
            </a:r>
            <a:r>
              <a:rPr lang="en-US" sz="4400" dirty="0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 </a:t>
            </a:r>
            <a:r>
              <a:rPr lang="en-US" sz="4400" dirty="0" err="1" smtClean="0">
                <a:solidFill>
                  <a:srgbClr val="154891"/>
                </a:solidFill>
                <a:latin typeface="+mj-lt"/>
                <a:ea typeface="Code Pro"/>
                <a:cs typeface="Code Pro"/>
                <a:sym typeface="Code Pro"/>
              </a:rPr>
              <a:t>Federativo</a:t>
            </a:r>
            <a:endParaRPr lang="en-US" sz="4400" dirty="0">
              <a:solidFill>
                <a:srgbClr val="154891"/>
              </a:solidFill>
              <a:ea typeface="Code Pro"/>
              <a:cs typeface="Code Pro"/>
              <a:sym typeface="Code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53830" y="-303864"/>
            <a:ext cx="14789836" cy="9701427"/>
            <a:chOff x="0" y="0"/>
            <a:chExt cx="2151563" cy="25551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778302" y="7784218"/>
            <a:ext cx="2502782" cy="2502782"/>
            <a:chOff x="0" y="0"/>
            <a:chExt cx="3337042" cy="3337042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/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511196" y="3162300"/>
            <a:ext cx="13195404" cy="4924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l">
              <a:buFontTx/>
              <a:buChar char="-"/>
            </a:pP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Taxa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Administração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insuficente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para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contratação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consultoria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especializada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Necessidade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adequações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que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exigem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recursos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financeiros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Aprendizagem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coletiva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Compartilhamento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experiências no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segmento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previdenciário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11196" y="723900"/>
            <a:ext cx="13195404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5400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RECURSOS FINANCEIROS INSUFICIENTES</a:t>
            </a:r>
            <a:endParaRPr lang="en-US" sz="54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53830" y="-303864"/>
            <a:ext cx="14789836" cy="9701427"/>
            <a:chOff x="0" y="0"/>
            <a:chExt cx="2151563" cy="25551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778302" y="7784218"/>
            <a:ext cx="2502782" cy="2502782"/>
            <a:chOff x="0" y="0"/>
            <a:chExt cx="3337042" cy="3337042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/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511196" y="3162300"/>
            <a:ext cx="13195404" cy="5416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Manualização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Mapeamento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criam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rotinas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que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otimizam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trabalho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aumentam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produtividade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Atuação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Controle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Interno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previne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erros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falhas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que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eliminam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retrabalho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Uma base de dados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mais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completa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confiável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evita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fraudes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Planejamento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eficiente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aumenta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possibilidade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sucesso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11196" y="723900"/>
            <a:ext cx="13195404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5400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PESSOAL REDUZIDO E SOBRECARGA DE TRABALHO</a:t>
            </a:r>
            <a:endParaRPr lang="en-US" sz="54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</p:spTree>
    <p:extLst>
      <p:ext uri="{BB962C8B-B14F-4D97-AF65-F5344CB8AC3E}">
        <p14:creationId xmlns:p14="http://schemas.microsoft.com/office/powerpoint/2010/main" val="31691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114C">
                <a:alpha val="100000"/>
              </a:srgbClr>
            </a:gs>
            <a:gs pos="100000">
              <a:srgbClr val="364482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53830" y="-303864"/>
            <a:ext cx="14789836" cy="9701427"/>
            <a:chOff x="0" y="0"/>
            <a:chExt cx="2151563" cy="25551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51563" cy="2555108"/>
            </a:xfrm>
            <a:custGeom>
              <a:avLst/>
              <a:gdLst/>
              <a:ahLst/>
              <a:cxnLst/>
              <a:rect l="l" t="t" r="r" b="b"/>
              <a:pathLst>
                <a:path w="2151563" h="2555108">
                  <a:moveTo>
                    <a:pt x="0" y="0"/>
                  </a:moveTo>
                  <a:lnTo>
                    <a:pt x="2151563" y="0"/>
                  </a:lnTo>
                  <a:lnTo>
                    <a:pt x="2151563" y="2555108"/>
                  </a:lnTo>
                  <a:lnTo>
                    <a:pt x="0" y="255510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2151563" cy="26122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778302" y="7784218"/>
            <a:ext cx="2502782" cy="2502782"/>
            <a:chOff x="0" y="0"/>
            <a:chExt cx="3337042" cy="3337042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37042" cy="3337042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826923" y="2282040"/>
              <a:ext cx="1449143" cy="138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4"/>
                </a:lnSpc>
              </a:pPr>
              <a:r>
                <a:rPr lang="en-US" sz="59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0" name="Freeform 10"/>
            <p:cNvSpPr/>
            <p:nvPr/>
          </p:nvSpPr>
          <p:spPr>
            <a:xfrm>
              <a:off x="772123" y="1741016"/>
              <a:ext cx="1558745" cy="297008"/>
            </a:xfrm>
            <a:custGeom>
              <a:avLst/>
              <a:gdLst/>
              <a:ahLst/>
              <a:cxnLst/>
              <a:rect l="l" t="t" r="r" b="b"/>
              <a:pathLst>
                <a:path w="1558745" h="297008">
                  <a:moveTo>
                    <a:pt x="0" y="0"/>
                  </a:moveTo>
                  <a:lnTo>
                    <a:pt x="1558745" y="0"/>
                  </a:lnTo>
                  <a:lnTo>
                    <a:pt x="1558745" y="297007"/>
                  </a:lnTo>
                  <a:lnTo>
                    <a:pt x="0" y="2970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772123" y="2022691"/>
              <a:ext cx="1558745" cy="256675"/>
            </a:xfrm>
            <a:custGeom>
              <a:avLst/>
              <a:gdLst/>
              <a:ahLst/>
              <a:cxnLst/>
              <a:rect l="l" t="t" r="r" b="b"/>
              <a:pathLst>
                <a:path w="1558745" h="256675">
                  <a:moveTo>
                    <a:pt x="0" y="0"/>
                  </a:moveTo>
                  <a:lnTo>
                    <a:pt x="1558745" y="0"/>
                  </a:lnTo>
                  <a:lnTo>
                    <a:pt x="1558745" y="256675"/>
                  </a:lnTo>
                  <a:lnTo>
                    <a:pt x="0" y="2566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573893" y="731644"/>
              <a:ext cx="2189256" cy="1113425"/>
            </a:xfrm>
            <a:custGeom>
              <a:avLst/>
              <a:gdLst/>
              <a:ahLst/>
              <a:cxnLst/>
              <a:rect l="l" t="t" r="r" b="b"/>
              <a:pathLst>
                <a:path w="2189256" h="1113425">
                  <a:moveTo>
                    <a:pt x="0" y="0"/>
                  </a:moveTo>
                  <a:lnTo>
                    <a:pt x="2189256" y="0"/>
                  </a:lnTo>
                  <a:lnTo>
                    <a:pt x="2189256" y="1113426"/>
                  </a:lnTo>
                  <a:lnTo>
                    <a:pt x="0" y="111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839213" y="1375271"/>
              <a:ext cx="622970" cy="30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73"/>
                </a:lnSpc>
              </a:pPr>
              <a:r>
                <a:rPr lang="en-US" sz="1409" spc="25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511196" y="2367350"/>
            <a:ext cx="13195404" cy="4924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Desgaste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político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por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diversas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vezes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é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desanimador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endParaRPr lang="en-US" sz="3200" b="1" dirty="0">
              <a:solidFill>
                <a:srgbClr val="154891"/>
              </a:solidFill>
              <a:latin typeface="Code Pro Bold"/>
              <a:ea typeface="Code Pro"/>
              <a:cs typeface="Code Pro"/>
              <a:sym typeface="Code Pro Bold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Possibilidade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cumprimento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parte das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ações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cada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uma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das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três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dimensões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Necessidade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trazer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para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si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algumas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“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atribuições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” do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Ente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ederativo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”;</a:t>
            </a:r>
          </a:p>
          <a:p>
            <a:pPr marL="457200" indent="-457200" algn="l">
              <a:buFontTx/>
              <a:buChar char="-"/>
            </a:pP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  <a:p>
            <a:pPr marL="457200" indent="-457200" algn="l">
              <a:buFontTx/>
              <a:buChar char="-"/>
            </a:pP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independência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relação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Ente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Federativo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tem um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limite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, mas que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também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ser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vencido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.</a:t>
            </a:r>
            <a:endParaRPr lang="en-US" sz="3200" dirty="0" smtClean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511196" y="723900"/>
            <a:ext cx="13195404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</a:pPr>
            <a:r>
              <a:rPr lang="en-US" sz="5400" dirty="0" smtClean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INDIFERENÇA DO ENTE FEDERATIVO</a:t>
            </a:r>
            <a:endParaRPr lang="en-US" sz="5400" dirty="0">
              <a:solidFill>
                <a:srgbClr val="154891"/>
              </a:solidFill>
              <a:latin typeface="Intro"/>
              <a:ea typeface="Intro"/>
              <a:cs typeface="Intro"/>
              <a:sym typeface="Intro"/>
            </a:endParaRPr>
          </a:p>
        </p:txBody>
      </p:sp>
    </p:spTree>
    <p:extLst>
      <p:ext uri="{BB962C8B-B14F-4D97-AF65-F5344CB8AC3E}">
        <p14:creationId xmlns:p14="http://schemas.microsoft.com/office/powerpoint/2010/main" val="9260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000581" y="1848214"/>
            <a:ext cx="8439493" cy="7156820"/>
            <a:chOff x="0" y="0"/>
            <a:chExt cx="11252658" cy="9542426"/>
          </a:xfrm>
        </p:grpSpPr>
        <p:sp>
          <p:nvSpPr>
            <p:cNvPr id="4" name="AutoShape 4"/>
            <p:cNvSpPr/>
            <p:nvPr/>
          </p:nvSpPr>
          <p:spPr>
            <a:xfrm>
              <a:off x="5667549" y="0"/>
              <a:ext cx="5585109" cy="4729993"/>
            </a:xfrm>
            <a:prstGeom prst="rect">
              <a:avLst/>
            </a:prstGeom>
            <a:solidFill>
              <a:srgbClr val="154891"/>
            </a:solidFill>
          </p:spPr>
        </p:sp>
        <p:sp>
          <p:nvSpPr>
            <p:cNvPr id="5" name="AutoShape 5"/>
            <p:cNvSpPr/>
            <p:nvPr/>
          </p:nvSpPr>
          <p:spPr>
            <a:xfrm>
              <a:off x="0" y="4812433"/>
              <a:ext cx="5585109" cy="4729993"/>
            </a:xfrm>
            <a:prstGeom prst="rect">
              <a:avLst/>
            </a:prstGeom>
            <a:solidFill>
              <a:srgbClr val="15489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658929" y="1848214"/>
            <a:ext cx="6057900" cy="10238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7886"/>
              </a:lnSpc>
              <a:spcBef>
                <a:spcPct val="0"/>
              </a:spcBef>
            </a:pPr>
            <a:r>
              <a:rPr lang="en-US" sz="6798" dirty="0">
                <a:solidFill>
                  <a:srgbClr val="154891"/>
                </a:solidFill>
                <a:latin typeface="Intro"/>
                <a:ea typeface="Intro"/>
                <a:cs typeface="Intro"/>
                <a:sym typeface="Intro"/>
              </a:rPr>
              <a:t>CONCLUSÃO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3351747"/>
            <a:ext cx="7318358" cy="3693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Certificação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não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pode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ser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atingida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trabalho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coletivo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toda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equipe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,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sem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o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apoio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da AEPREMERJ e dos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órgãos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controle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3200" dirty="0" err="1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externo</a:t>
            </a:r>
            <a:r>
              <a:rPr lang="en-US" sz="3200" dirty="0" smtClean="0">
                <a:solidFill>
                  <a:srgbClr val="154891"/>
                </a:solidFill>
                <a:latin typeface="Code Pro"/>
                <a:ea typeface="Code Pro"/>
                <a:cs typeface="Code Pro"/>
                <a:sym typeface="Code Pro"/>
              </a:rPr>
              <a:t>.</a:t>
            </a:r>
            <a:endParaRPr lang="en-US" sz="3200" dirty="0">
              <a:solidFill>
                <a:srgbClr val="154891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0" y="8672206"/>
            <a:ext cx="1849459" cy="1849459"/>
            <a:chOff x="0" y="0"/>
            <a:chExt cx="2465945" cy="2465945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2465945" cy="2465945"/>
              <a:chOff x="0" y="0"/>
              <a:chExt cx="8128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3114C">
                      <a:alpha val="46000"/>
                    </a:srgbClr>
                  </a:gs>
                  <a:gs pos="100000">
                    <a:srgbClr val="364482">
                      <a:alpha val="46000"/>
                    </a:srgbClr>
                  </a:gs>
                </a:gsLst>
                <a:lin ang="2700000"/>
              </a:gra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9648" tIns="19648" rIns="19648" bIns="19648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571739" y="1796975"/>
              <a:ext cx="1358517" cy="1213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81"/>
                </a:lnSpc>
              </a:pPr>
              <a:r>
                <a:rPr lang="en-US" sz="558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ARMAÇÃO DOS BÚZIOS - RJ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520365" y="1281451"/>
              <a:ext cx="1461264" cy="278433"/>
            </a:xfrm>
            <a:custGeom>
              <a:avLst/>
              <a:gdLst/>
              <a:ahLst/>
              <a:cxnLst/>
              <a:rect l="l" t="t" r="r" b="b"/>
              <a:pathLst>
                <a:path w="1461264" h="278433">
                  <a:moveTo>
                    <a:pt x="0" y="0"/>
                  </a:moveTo>
                  <a:lnTo>
                    <a:pt x="1461264" y="0"/>
                  </a:lnTo>
                  <a:lnTo>
                    <a:pt x="1461264" y="278434"/>
                  </a:lnTo>
                  <a:lnTo>
                    <a:pt x="0" y="278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280043" r="-81277" b="-208395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520365" y="1545511"/>
              <a:ext cx="1461264" cy="240623"/>
            </a:xfrm>
            <a:custGeom>
              <a:avLst/>
              <a:gdLst/>
              <a:ahLst/>
              <a:cxnLst/>
              <a:rect l="l" t="t" r="r" b="b"/>
              <a:pathLst>
                <a:path w="1461264" h="240623">
                  <a:moveTo>
                    <a:pt x="0" y="0"/>
                  </a:moveTo>
                  <a:lnTo>
                    <a:pt x="1461264" y="0"/>
                  </a:lnTo>
                  <a:lnTo>
                    <a:pt x="1461264" y="240624"/>
                  </a:lnTo>
                  <a:lnTo>
                    <a:pt x="0" y="240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1630" t="-433787" r="-81277" b="-147114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334532" y="335204"/>
              <a:ext cx="2052345" cy="1043794"/>
            </a:xfrm>
            <a:custGeom>
              <a:avLst/>
              <a:gdLst/>
              <a:ahLst/>
              <a:cxnLst/>
              <a:rect l="l" t="t" r="r" b="b"/>
              <a:pathLst>
                <a:path w="2052345" h="1043794">
                  <a:moveTo>
                    <a:pt x="0" y="0"/>
                  </a:moveTo>
                  <a:lnTo>
                    <a:pt x="2052345" y="0"/>
                  </a:lnTo>
                  <a:lnTo>
                    <a:pt x="2052345" y="1043794"/>
                  </a:lnTo>
                  <a:lnTo>
                    <a:pt x="0" y="1043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-5193"/>
              </a:stretch>
            </a:blipFill>
          </p:spPr>
        </p:sp>
        <p:sp>
          <p:nvSpPr>
            <p:cNvPr id="17" name="TextBox 17"/>
            <p:cNvSpPr txBox="1"/>
            <p:nvPr/>
          </p:nvSpPr>
          <p:spPr>
            <a:xfrm>
              <a:off x="583260" y="927863"/>
              <a:ext cx="584011" cy="2938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50"/>
                </a:lnSpc>
              </a:pPr>
              <a:r>
                <a:rPr lang="en-US" sz="1321" spc="23">
                  <a:solidFill>
                    <a:srgbClr val="0EFEC1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XVIII</a:t>
              </a:r>
            </a:p>
          </p:txBody>
        </p:sp>
      </p:grpSp>
      <p:pic>
        <p:nvPicPr>
          <p:cNvPr id="18" name="Imagem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580" y="1853679"/>
            <a:ext cx="4188833" cy="3536564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9120" y="5465158"/>
            <a:ext cx="4160954" cy="3539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629" b="-1662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25869" y="4352041"/>
            <a:ext cx="15436262" cy="1687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989"/>
              </a:lnSpc>
            </a:pPr>
            <a:r>
              <a:rPr lang="en-US" sz="11808">
                <a:solidFill>
                  <a:srgbClr val="FFFFFF"/>
                </a:solidFill>
                <a:latin typeface="Intro"/>
                <a:ea typeface="Intro"/>
                <a:cs typeface="Intro"/>
                <a:sym typeface="Intro"/>
              </a:rPr>
              <a:t>OBRIGADO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642395" y="7305348"/>
            <a:ext cx="5616905" cy="19492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788"/>
              </a:lnSpc>
            </a:pP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HUGO LOPES DE OLIVEIRA</a:t>
            </a:r>
          </a:p>
          <a:p>
            <a:pPr algn="r">
              <a:lnSpc>
                <a:spcPts val="3788"/>
              </a:lnSpc>
            </a:pP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Diretor-Presidente</a:t>
            </a:r>
          </a:p>
          <a:p>
            <a:pPr algn="r">
              <a:lnSpc>
                <a:spcPts val="3788"/>
              </a:lnSpc>
            </a:pPr>
            <a:r>
              <a:rPr lang="en-US" sz="2116" dirty="0" err="1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Instituto</a:t>
            </a: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2116" dirty="0" err="1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Previdência</a:t>
            </a: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dos </a:t>
            </a:r>
            <a:r>
              <a:rPr lang="en-US" sz="2116" dirty="0" err="1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Servidores</a:t>
            </a: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</a:t>
            </a:r>
            <a:r>
              <a:rPr lang="en-US" sz="2116" dirty="0" err="1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Municipais</a:t>
            </a:r>
            <a:r>
              <a:rPr lang="en-US" sz="2116" dirty="0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 de </a:t>
            </a:r>
            <a:r>
              <a:rPr lang="en-US" sz="2116" dirty="0" err="1" smtClean="0">
                <a:solidFill>
                  <a:srgbClr val="FFFFFF"/>
                </a:solidFill>
                <a:latin typeface="Code Pro"/>
                <a:ea typeface="Code Pro"/>
                <a:cs typeface="Code Pro"/>
                <a:sym typeface="Code Pro"/>
              </a:rPr>
              <a:t>Seropédica</a:t>
            </a:r>
            <a:endParaRPr lang="en-US" sz="2116" dirty="0">
              <a:solidFill>
                <a:srgbClr val="FFFFFF"/>
              </a:solidFill>
              <a:latin typeface="Code Pro"/>
              <a:ea typeface="Code Pro"/>
              <a:cs typeface="Code Pro"/>
              <a:sym typeface="Code Pro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7440074" y="7185261"/>
            <a:ext cx="233689" cy="2215191"/>
            <a:chOff x="0" y="0"/>
            <a:chExt cx="61548" cy="5834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548" cy="583425"/>
            </a:xfrm>
            <a:custGeom>
              <a:avLst/>
              <a:gdLst/>
              <a:ahLst/>
              <a:cxnLst/>
              <a:rect l="l" t="t" r="r" b="b"/>
              <a:pathLst>
                <a:path w="61548" h="583425">
                  <a:moveTo>
                    <a:pt x="0" y="0"/>
                  </a:moveTo>
                  <a:lnTo>
                    <a:pt x="61548" y="0"/>
                  </a:lnTo>
                  <a:lnTo>
                    <a:pt x="61548" y="583425"/>
                  </a:lnTo>
                  <a:lnTo>
                    <a:pt x="0" y="58342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61548" cy="6405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2"/>
                </a:lnSpc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300</Words>
  <Application>Microsoft Office PowerPoint</Application>
  <PresentationFormat>Personalizar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5" baseType="lpstr">
      <vt:lpstr>Calibri</vt:lpstr>
      <vt:lpstr>Open Sans Extra Bold</vt:lpstr>
      <vt:lpstr>Code Pro</vt:lpstr>
      <vt:lpstr>Arial</vt:lpstr>
      <vt:lpstr>Intro</vt:lpstr>
      <vt:lpstr>Code Pro Bold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Modelo_Slide_XVIIICOngresso</dc:title>
  <dc:creator>Diretor Presidente</dc:creator>
  <cp:lastModifiedBy>Diretor Presidente</cp:lastModifiedBy>
  <cp:revision>10</cp:revision>
  <dcterms:created xsi:type="dcterms:W3CDTF">2006-08-16T00:00:00Z</dcterms:created>
  <dcterms:modified xsi:type="dcterms:W3CDTF">2025-06-17T15:38:25Z</dcterms:modified>
  <dc:identifier>DAGoN4hKEtU</dc:identifier>
</cp:coreProperties>
</file>